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12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uchen\Documents\GitHub\exchatbook\chatbook_char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IRR &lt; 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Sheet1!$B$1:$C$1</c:f>
              <c:strCache>
                <c:ptCount val="2"/>
                <c:pt idx="0">
                  <c:v>Hang Seng Composite</c:v>
                </c:pt>
                <c:pt idx="1">
                  <c:v>FTSE All Share</c:v>
                </c:pt>
              </c:strCache>
            </c:strRef>
          </c:cat>
          <c:val>
            <c:numRef>
              <c:f>Sheet1!$B$2:$C$2</c:f>
              <c:numCache>
                <c:formatCode>_(* #,##0_);_(* \(#,##0\);_(* "-"??_);_(@_)</c:formatCode>
                <c:ptCount val="2"/>
                <c:pt idx="0">
                  <c:v>590907</c:v>
                </c:pt>
                <c:pt idx="1">
                  <c:v>712546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5A-4FDA-A11D-62DED05231FE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IRR 0-50%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Sheet1!$B$1:$C$1</c:f>
              <c:strCache>
                <c:ptCount val="2"/>
                <c:pt idx="0">
                  <c:v>Hang Seng Composite</c:v>
                </c:pt>
                <c:pt idx="1">
                  <c:v>FTSE All Share</c:v>
                </c:pt>
              </c:strCache>
            </c:strRef>
          </c:cat>
          <c:val>
            <c:numRef>
              <c:f>Sheet1!$B$3:$C$3</c:f>
              <c:numCache>
                <c:formatCode>_(* #,##0_);_(* \(#,##0\);_(* "-"??_);_(@_)</c:formatCode>
                <c:ptCount val="2"/>
                <c:pt idx="0">
                  <c:v>896087</c:v>
                </c:pt>
                <c:pt idx="1">
                  <c:v>1749129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5A-4FDA-A11D-62DED05231FE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IRR 50-100%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Sheet1!$B$1:$C$1</c:f>
              <c:strCache>
                <c:ptCount val="2"/>
                <c:pt idx="0">
                  <c:v>Hang Seng Composite</c:v>
                </c:pt>
                <c:pt idx="1">
                  <c:v>FTSE All Share</c:v>
                </c:pt>
              </c:strCache>
            </c:strRef>
          </c:cat>
          <c:val>
            <c:numRef>
              <c:f>Sheet1!$B$4:$C$4</c:f>
              <c:numCache>
                <c:formatCode>_(* #,##0_);_(* \(#,##0\);_(* "-"??_);_(@_)</c:formatCode>
                <c:ptCount val="2"/>
                <c:pt idx="0">
                  <c:v>21996</c:v>
                </c:pt>
                <c:pt idx="1">
                  <c:v>17601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F5A-4FDA-A11D-62DED05231FE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IRR &gt; 100%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Sheet1!$B$1:$C$1</c:f>
              <c:strCache>
                <c:ptCount val="2"/>
                <c:pt idx="0">
                  <c:v>Hang Seng Composite</c:v>
                </c:pt>
                <c:pt idx="1">
                  <c:v>FTSE All Share</c:v>
                </c:pt>
              </c:strCache>
            </c:strRef>
          </c:cat>
          <c:val>
            <c:numRef>
              <c:f>Sheet1!$B$5:$C$5</c:f>
              <c:numCache>
                <c:formatCode>_(* #,##0_);_(* \(#,##0\);_(* "-"??_);_(@_)</c:formatCode>
                <c:ptCount val="2"/>
                <c:pt idx="0">
                  <c:v>4939</c:v>
                </c:pt>
                <c:pt idx="1">
                  <c:v>7579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F5A-4FDA-A11D-62DED05231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09390288"/>
        <c:axId val="609394608"/>
      </c:barChart>
      <c:catAx>
        <c:axId val="60939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394608"/>
        <c:crosses val="autoZero"/>
        <c:auto val="1"/>
        <c:lblAlgn val="ctr"/>
        <c:lblOffset val="100"/>
        <c:noMultiLvlLbl val="0"/>
      </c:catAx>
      <c:valAx>
        <c:axId val="60939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390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71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25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6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52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808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1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1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0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71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354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19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9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AADBD-C0AC-E607-16C5-D9BFE01BBC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HKEX </a:t>
            </a:r>
            <a:r>
              <a:rPr lang="en-US" dirty="0" err="1"/>
              <a:t>Chatbook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5C58C6-4402-C397-1574-2738FBA00E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Insights via data</a:t>
            </a:r>
          </a:p>
          <a:p>
            <a:r>
              <a:rPr lang="en-US" dirty="0"/>
              <a:t>Edition 1, June 2023</a:t>
            </a:r>
          </a:p>
        </p:txBody>
      </p:sp>
    </p:spTree>
    <p:extLst>
      <p:ext uri="{BB962C8B-B14F-4D97-AF65-F5344CB8AC3E}">
        <p14:creationId xmlns:p14="http://schemas.microsoft.com/office/powerpoint/2010/main" val="32715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665D4-EC3A-F591-2784-52702A970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investors make money on HK stocks?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10773-39CF-E482-094D-9CA1ECBF8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Looking at about all 2,000 IPOs since 2000 at HKEX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337E03-72F8-C8AA-D84E-2E5B79F3D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053" y="2319582"/>
            <a:ext cx="5852172" cy="43891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0DDAD0-D29C-D99D-20B5-478C59DFFB87}"/>
              </a:ext>
            </a:extLst>
          </p:cNvPr>
          <p:cNvSpPr txBox="1"/>
          <p:nvPr/>
        </p:nvSpPr>
        <p:spPr>
          <a:xfrm>
            <a:off x="732916" y="6564033"/>
            <a:ext cx="457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hkex.com.hk and Yahoo finance from Jan 2000</a:t>
            </a:r>
          </a:p>
        </p:txBody>
      </p:sp>
    </p:spTree>
    <p:extLst>
      <p:ext uri="{BB962C8B-B14F-4D97-AF65-F5344CB8AC3E}">
        <p14:creationId xmlns:p14="http://schemas.microsoft.com/office/powerpoint/2010/main" val="14101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97158-D35D-6801-FDDE-7F99E0A07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investors make money on HK stocks?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CC7A0-6C40-F4B8-A693-1C3D38502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invested in the market on any day in the past 20 years, how the IRR would be like: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BB857B-1F00-7EA0-656D-D75E45225A1F}"/>
              </a:ext>
            </a:extLst>
          </p:cNvPr>
          <p:cNvSpPr txBox="1"/>
          <p:nvPr/>
        </p:nvSpPr>
        <p:spPr>
          <a:xfrm>
            <a:off x="732915" y="6564033"/>
            <a:ext cx="61704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Yahoo finance data from Jan 2000 to Dec 2022, as IRR of Jun 16, 2023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35B52DF-FE75-7F5C-052B-4AB0FD0ED7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5413393"/>
              </p:ext>
            </p:extLst>
          </p:nvPr>
        </p:nvGraphicFramePr>
        <p:xfrm>
          <a:off x="962425" y="2708299"/>
          <a:ext cx="4866001" cy="38557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09263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8BACF-D0DC-4A78-E6BE-6993DAD75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our market liquid?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D1288-A3DC-D1CA-C46E-5AB2F612E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3" y="1911200"/>
            <a:ext cx="2359973" cy="47199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F3FEBA-DE59-B53D-2D44-F928FA69B5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850" y="1911200"/>
            <a:ext cx="2359973" cy="47199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D860CF-C114-97E4-3751-9C98B149D7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295" y="1911200"/>
            <a:ext cx="2359973" cy="471994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A494C-FB31-817A-C91D-A0ACCB216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ADT distribution by percentile of Market Cap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BF0E5B-C7B9-6C6E-655C-9D34386BC10B}"/>
              </a:ext>
            </a:extLst>
          </p:cNvPr>
          <p:cNvSpPr txBox="1"/>
          <p:nvPr/>
        </p:nvSpPr>
        <p:spPr>
          <a:xfrm>
            <a:off x="732916" y="6564033"/>
            <a:ext cx="77824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Yahoo finance for 6-mth period from Jan 2023 to Jun 2023, incl. all main, GEM, STAR and ChiNext stocks 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13BD819-4607-1235-B62D-2F5C19A2E08A}"/>
              </a:ext>
            </a:extLst>
          </p:cNvPr>
          <p:cNvGrpSpPr/>
          <p:nvPr/>
        </p:nvGrpSpPr>
        <p:grpSpPr>
          <a:xfrm>
            <a:off x="347236" y="2436072"/>
            <a:ext cx="556141" cy="3810061"/>
            <a:chOff x="347236" y="2436072"/>
            <a:chExt cx="556141" cy="3810061"/>
          </a:xfrm>
        </p:grpSpPr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DB577B10-5127-2DDE-105E-D42EEA96902D}"/>
                </a:ext>
              </a:extLst>
            </p:cNvPr>
            <p:cNvSpPr/>
            <p:nvPr/>
          </p:nvSpPr>
          <p:spPr>
            <a:xfrm flipV="1">
              <a:off x="393705" y="2436072"/>
              <a:ext cx="407285" cy="3671561"/>
            </a:xfrm>
            <a:prstGeom prst="triangle">
              <a:avLst/>
            </a:prstGeom>
            <a:gradFill>
              <a:gsLst>
                <a:gs pos="0">
                  <a:schemeClr val="accent2">
                    <a:lumMod val="20000"/>
                    <a:lumOff val="80000"/>
                  </a:schemeClr>
                </a:gs>
                <a:gs pos="74000">
                  <a:schemeClr val="accent2">
                    <a:lumMod val="60000"/>
                    <a:lumOff val="40000"/>
                  </a:schemeClr>
                </a:gs>
                <a:gs pos="83000">
                  <a:schemeClr val="accent2">
                    <a:lumMod val="75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4F0C609-FC40-C262-E02F-118D8FECB192}"/>
                </a:ext>
              </a:extLst>
            </p:cNvPr>
            <p:cNvSpPr txBox="1"/>
            <p:nvPr/>
          </p:nvSpPr>
          <p:spPr>
            <a:xfrm>
              <a:off x="371936" y="2436073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10%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243F6C-6A24-2DE8-BF4A-304E4084EE81}"/>
                </a:ext>
              </a:extLst>
            </p:cNvPr>
            <p:cNvSpPr txBox="1"/>
            <p:nvPr/>
          </p:nvSpPr>
          <p:spPr>
            <a:xfrm>
              <a:off x="369760" y="2811982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20%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6C08993-A745-F454-602F-C64DC9C925A2}"/>
                </a:ext>
              </a:extLst>
            </p:cNvPr>
            <p:cNvSpPr txBox="1"/>
            <p:nvPr/>
          </p:nvSpPr>
          <p:spPr>
            <a:xfrm>
              <a:off x="369760" y="3210187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30%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56C629-D815-CF71-E43F-EE4902FDA358}"/>
                </a:ext>
              </a:extLst>
            </p:cNvPr>
            <p:cNvSpPr txBox="1"/>
            <p:nvPr/>
          </p:nvSpPr>
          <p:spPr>
            <a:xfrm>
              <a:off x="369760" y="3661119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40%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324593-224D-367B-DB2E-E2FB17FD2DB1}"/>
                </a:ext>
              </a:extLst>
            </p:cNvPr>
            <p:cNvSpPr txBox="1"/>
            <p:nvPr/>
          </p:nvSpPr>
          <p:spPr>
            <a:xfrm>
              <a:off x="369760" y="4130936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50%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D7643CF-14DB-6C44-801D-47439037C1B4}"/>
                </a:ext>
              </a:extLst>
            </p:cNvPr>
            <p:cNvSpPr txBox="1"/>
            <p:nvPr/>
          </p:nvSpPr>
          <p:spPr>
            <a:xfrm>
              <a:off x="347236" y="5969134"/>
              <a:ext cx="5292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100%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8DE515E-B90B-12AF-4546-271C995FF0CA}"/>
                </a:ext>
              </a:extLst>
            </p:cNvPr>
            <p:cNvSpPr txBox="1"/>
            <p:nvPr/>
          </p:nvSpPr>
          <p:spPr>
            <a:xfrm>
              <a:off x="369760" y="4539118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60%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F24C30B-F471-FB32-1716-DEC7211E4636}"/>
                </a:ext>
              </a:extLst>
            </p:cNvPr>
            <p:cNvSpPr txBox="1"/>
            <p:nvPr/>
          </p:nvSpPr>
          <p:spPr>
            <a:xfrm>
              <a:off x="369760" y="4954581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70%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91DF6D8-DF1B-CDB2-0653-2905F482E9B3}"/>
                </a:ext>
              </a:extLst>
            </p:cNvPr>
            <p:cNvSpPr txBox="1"/>
            <p:nvPr/>
          </p:nvSpPr>
          <p:spPr>
            <a:xfrm>
              <a:off x="396645" y="5320171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80%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B131315-3356-D28F-E9B3-F1D7FF70AD26}"/>
                </a:ext>
              </a:extLst>
            </p:cNvPr>
            <p:cNvSpPr txBox="1"/>
            <p:nvPr/>
          </p:nvSpPr>
          <p:spPr>
            <a:xfrm>
              <a:off x="396645" y="5667954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90%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6311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54</TotalTime>
  <Words>146</Words>
  <Application>Microsoft Office PowerPoint</Application>
  <PresentationFormat>On-screen Show (4:3)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HKEX Chatbook</vt:lpstr>
      <vt:lpstr>Do investors make money on HK stocks?</vt:lpstr>
      <vt:lpstr>Do investors make money on HK stocks?</vt:lpstr>
      <vt:lpstr>Is our market liquid?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HKEX Chatbook</dc:title>
  <dc:creator>CHEN Yu</dc:creator>
  <cp:lastModifiedBy>CHEN Yu</cp:lastModifiedBy>
  <cp:revision>4</cp:revision>
  <dcterms:created xsi:type="dcterms:W3CDTF">2023-06-18T20:26:16Z</dcterms:created>
  <dcterms:modified xsi:type="dcterms:W3CDTF">2023-06-18T23:14:50Z</dcterms:modified>
</cp:coreProperties>
</file>

<file path=docProps/thumbnail.jpeg>
</file>